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Brett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21d1bb1cf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21d1bb1cf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Soph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9a62696fd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9a62696fd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Soph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21b474fe0d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21b474fe0d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21d1bb1cf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21d1bb1cf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Soph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9b3871ea90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9b3871ea90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Brett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21b474fe0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21b474fe0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21d1bb1cff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21d1bb1cff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21d1bb1cf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21d1bb1cf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Soph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21d1bb1cf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21d1bb1cf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Soph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21b474fe0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21b474fe0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9a62696f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9a62696f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Brett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21d1bb1cf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21d1bb1cf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22206cd81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22206cd81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1b474fe0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1b474fe0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Liron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3a3708398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3a3708398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Liron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21d1bb1cf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21d1bb1cf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Brett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21b474fe0d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21b474fe0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1d1bb1cff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21d1bb1cff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Liron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21b474fe0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21b474fe0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21d1bb1cf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21d1bb1cf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Soph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0" y="25"/>
            <a:ext cx="4011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3"/>
          <p:cNvSpPr txBox="1"/>
          <p:nvPr>
            <p:ph type="ctrTitle"/>
          </p:nvPr>
        </p:nvSpPr>
        <p:spPr>
          <a:xfrm>
            <a:off x="315175" y="1181100"/>
            <a:ext cx="3224400" cy="1585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15175" y="2919525"/>
            <a:ext cx="3224400" cy="633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2.jpg"/><Relationship Id="rId5" Type="http://schemas.openxmlformats.org/officeDocument/2006/relationships/image" Target="../media/image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b="0" l="99" r="99" t="0"/>
          <a:stretch/>
        </p:blipFill>
        <p:spPr>
          <a:xfrm>
            <a:off x="4011000" y="25"/>
            <a:ext cx="5133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type="ctrTitle"/>
          </p:nvPr>
        </p:nvSpPr>
        <p:spPr>
          <a:xfrm>
            <a:off x="315175" y="1181100"/>
            <a:ext cx="3224400" cy="15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Critical Design Review</a:t>
            </a:r>
            <a:endParaRPr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15175" y="2919525"/>
            <a:ext cx="3224400" cy="8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480"/>
              <a:t>Team 28 - SharkCam</a:t>
            </a:r>
            <a:endParaRPr sz="14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380"/>
              <a:t>Liron Dubin | Kevin Vasquez | Sophia Delia | Brett Senders | Alex HP</a:t>
            </a:r>
            <a:endParaRPr sz="1380"/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 + Expo GO</a:t>
            </a:r>
            <a:endParaRPr/>
          </a:p>
        </p:txBody>
      </p:sp>
      <p:sp>
        <p:nvSpPr>
          <p:cNvPr id="177" name="Google Shape;17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“Expo is an </a:t>
            </a:r>
            <a:r>
              <a:rPr lang="en"/>
              <a:t>open-source framework for making apps that run natively on Android, iOS, and the web.</a:t>
            </a:r>
            <a:r>
              <a:rPr lang="en"/>
              <a:t>” - </a:t>
            </a:r>
            <a:r>
              <a:rPr i="1" lang="en"/>
              <a:t>Expo Docs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Expo Go: Mobile application development environment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Runs on mobile devices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interact with your application hardware - camera testing is possible!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 not need a specific desktop environment (e.g. Mac/XCode) to develop mobile applications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6125" y="2996775"/>
            <a:ext cx="3931750" cy="193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 txBox="1"/>
          <p:nvPr/>
        </p:nvSpPr>
        <p:spPr>
          <a:xfrm>
            <a:off x="3718650" y="4568875"/>
            <a:ext cx="170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Source: Expo Docs</a:t>
            </a:r>
            <a:endParaRPr i="1"/>
          </a:p>
        </p:txBody>
      </p:sp>
      <p:sp>
        <p:nvSpPr>
          <p:cNvPr id="180" name="Google Shape;18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Modifications</a:t>
            </a:r>
            <a:endParaRPr/>
          </a:p>
        </p:txBody>
      </p:sp>
      <p:sp>
        <p:nvSpPr>
          <p:cNvPr id="186" name="Google Shape;186;p24"/>
          <p:cNvSpPr txBox="1"/>
          <p:nvPr>
            <p:ph idx="1" type="body"/>
          </p:nvPr>
        </p:nvSpPr>
        <p:spPr>
          <a:xfrm>
            <a:off x="311700" y="1152475"/>
            <a:ext cx="8520600" cy="37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React Native app solves </a:t>
            </a:r>
            <a:r>
              <a:rPr lang="en"/>
              <a:t>compatibility</a:t>
            </a:r>
            <a:r>
              <a:rPr lang="en"/>
              <a:t> issues with camera access on mobile devices with w</a:t>
            </a:r>
            <a:r>
              <a:rPr lang="en"/>
              <a:t>eb app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Expo allows React Native application to be developed on any mobile 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Eliminating containerization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longer need to serve content on web constantly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Local server run for app development</a:t>
            </a:r>
            <a:endParaRPr/>
          </a:p>
        </p:txBody>
      </p:sp>
      <p:sp>
        <p:nvSpPr>
          <p:cNvPr id="187" name="Google Shape;18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Firebase Media Server</a:t>
            </a:r>
            <a:endParaRPr/>
          </a:p>
        </p:txBody>
      </p:sp>
      <p:sp>
        <p:nvSpPr>
          <p:cNvPr id="193" name="Google Shape;19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React has a Firebase API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Lowest tier is free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Photos stored in cloud memory bucket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Use signed URL (temporary links) to display the pictures afterwards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URL available in mobile app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Delete pictures after 15 days</a:t>
            </a:r>
            <a:endParaRPr sz="2100"/>
          </a:p>
        </p:txBody>
      </p:sp>
      <p:sp>
        <p:nvSpPr>
          <p:cNvPr id="194" name="Google Shape;19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5" name="Google Shape;19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301" y="214750"/>
            <a:ext cx="4872451" cy="178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Block Diagram and Preliminary Styling</a:t>
            </a:r>
            <a:endParaRPr/>
          </a:p>
        </p:txBody>
      </p:sp>
      <p:pic>
        <p:nvPicPr>
          <p:cNvPr id="201" name="Google Shape;2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872" y="1130688"/>
            <a:ext cx="4037652" cy="288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7599" y="1017725"/>
            <a:ext cx="1764813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8663" y="1017725"/>
            <a:ext cx="1764813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9150" y="579777"/>
            <a:ext cx="2668425" cy="43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Obstacle Avoidance</a:t>
            </a:r>
            <a:endParaRPr/>
          </a:p>
        </p:txBody>
      </p:sp>
      <p:sp>
        <p:nvSpPr>
          <p:cNvPr id="211" name="Google Shape;211;p27"/>
          <p:cNvSpPr txBox="1"/>
          <p:nvPr>
            <p:ph idx="1" type="body"/>
          </p:nvPr>
        </p:nvSpPr>
        <p:spPr>
          <a:xfrm>
            <a:off x="311700" y="1115900"/>
            <a:ext cx="5669100" cy="24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 to detect obstacles like tables that might collide with column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Light curtain using </a:t>
            </a:r>
            <a:r>
              <a:rPr lang="en"/>
              <a:t>Adafruit VL53L4CD Time of Flight Distance Sensor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More range than </a:t>
            </a:r>
            <a:r>
              <a:rPr lang="en"/>
              <a:t>available</a:t>
            </a:r>
            <a:r>
              <a:rPr lang="en"/>
              <a:t> beam-break sensors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Narrow cone of detection</a:t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6900" y="3370850"/>
            <a:ext cx="1793234" cy="1344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27"/>
          <p:cNvCxnSpPr/>
          <p:nvPr/>
        </p:nvCxnSpPr>
        <p:spPr>
          <a:xfrm rot="10800000">
            <a:off x="7661300" y="790350"/>
            <a:ext cx="0" cy="3216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14" name="Google Shape;21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Completed Work - Hardware</a:t>
            </a:r>
            <a:endParaRPr/>
          </a:p>
        </p:txBody>
      </p:sp>
      <p:sp>
        <p:nvSpPr>
          <p:cNvPr id="220" name="Google Shape;22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Designed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Phone mount assembly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Telescoping column attachment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Electronics bay and plates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Top plate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Fabricated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Motor plate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Distance sensor mount</a:t>
            </a:r>
            <a:endParaRPr/>
          </a:p>
        </p:txBody>
      </p:sp>
      <p:sp>
        <p:nvSpPr>
          <p:cNvPr id="221" name="Google Shape;22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Completed work - Electronics</a:t>
            </a:r>
            <a:endParaRPr/>
          </a:p>
        </p:txBody>
      </p:sp>
      <p:sp>
        <p:nvSpPr>
          <p:cNvPr id="227" name="Google Shape;22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Setting up the raspberry pi with portable power source.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Deciding which power output channel to use (usb A, usb C or GPIO) for motor and sensor.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Adding time of flight sensor, read distance with the pi.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Adding stepper motor driver and stepper motor, control rotation with the pi.</a:t>
            </a:r>
            <a:endParaRPr/>
          </a:p>
        </p:txBody>
      </p:sp>
      <p:sp>
        <p:nvSpPr>
          <p:cNvPr id="228" name="Google Shape;22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Completed Work - </a:t>
            </a:r>
            <a:r>
              <a:rPr lang="en"/>
              <a:t>Software &amp; Networking</a:t>
            </a:r>
            <a:endParaRPr/>
          </a:p>
        </p:txBody>
      </p:sp>
      <p:sp>
        <p:nvSpPr>
          <p:cNvPr id="234" name="Google Shape;23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way communication between App and Server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Camera runs on mobile device, takes photos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Settings page allows for configuration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Routine start / stop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Time between photo capture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Auto capture on / off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Photos can upload to cloud storage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Robot navigation routine</a:t>
            </a:r>
            <a:endParaRPr/>
          </a:p>
        </p:txBody>
      </p:sp>
      <p:sp>
        <p:nvSpPr>
          <p:cNvPr id="235" name="Google Shape;23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Remaining - Software &amp; Networking</a:t>
            </a:r>
            <a:endParaRPr/>
          </a:p>
        </p:txBody>
      </p:sp>
      <p:sp>
        <p:nvSpPr>
          <p:cNvPr id="241" name="Google Shape;24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Communication between application screens (routing)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Implementation of variable photo-capture settings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 photo-capture code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Take photos every “X” seconds instead of on button click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Combining photo capture and photo upload code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Capture only saves one photo at a time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Cloud upload will save all photos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Spawn Python process from application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App sends message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Pi server receives message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Code spawns process, runs Python robot-control code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Obstacle avoidance and motor control</a:t>
            </a:r>
            <a:endParaRPr/>
          </a:p>
        </p:txBody>
      </p:sp>
      <p:sp>
        <p:nvSpPr>
          <p:cNvPr id="242" name="Google Shape;24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Remaining - Hardware</a:t>
            </a:r>
            <a:endParaRPr/>
          </a:p>
        </p:txBody>
      </p:sp>
      <p:sp>
        <p:nvSpPr>
          <p:cNvPr id="248" name="Google Shape;24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/>
              <a:t>Design</a:t>
            </a:r>
            <a:endParaRPr b="1"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Wiring/cable management for motor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Will likely use magnetic connectors and clips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/>
              <a:t>Fabrication</a:t>
            </a:r>
            <a:endParaRPr b="1"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Female threaded hex standoff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Top plate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Electronics bay plates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Modify ABS container for electronics bay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9125" y="1152475"/>
            <a:ext cx="1461775" cy="146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SharkCam Overview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276325" y="1152475"/>
            <a:ext cx="498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Task: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Design an </a:t>
            </a:r>
            <a:r>
              <a:rPr lang="en"/>
              <a:t>accessory</a:t>
            </a:r>
            <a:r>
              <a:rPr lang="en"/>
              <a:t> for SharkNinja’s vacuum robot to give it new functionality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Requirements: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User-installable, non-destructive, &amp; removable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Solution: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SharkCam turns the robot and a </a:t>
            </a:r>
            <a:r>
              <a:rPr lang="en"/>
              <a:t>smartphone</a:t>
            </a:r>
            <a:r>
              <a:rPr lang="en"/>
              <a:t> into an autonomous event </a:t>
            </a:r>
            <a:r>
              <a:rPr lang="en"/>
              <a:t>photographer.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2273" y="1088650"/>
            <a:ext cx="3180875" cy="319522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</a:t>
            </a:r>
            <a:endParaRPr/>
          </a:p>
        </p:txBody>
      </p:sp>
      <p:sp>
        <p:nvSpPr>
          <p:cNvPr id="256" name="Google Shape;256;p33"/>
          <p:cNvSpPr txBox="1"/>
          <p:nvPr/>
        </p:nvSpPr>
        <p:spPr>
          <a:xfrm>
            <a:off x="294325" y="1093175"/>
            <a:ext cx="287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rgbClr val="F4CCCC"/>
                </a:highlight>
              </a:rPr>
              <a:t>Task No Longer Relevant</a:t>
            </a:r>
            <a:endParaRPr>
              <a:highlight>
                <a:srgbClr val="F4CCCC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rgbClr val="D9EAD3"/>
                </a:highlight>
              </a:rPr>
              <a:t>Task Modified, </a:t>
            </a:r>
            <a:r>
              <a:rPr lang="en">
                <a:highlight>
                  <a:srgbClr val="D9EAD3"/>
                </a:highlight>
              </a:rPr>
              <a:t>Completed</a:t>
            </a:r>
            <a:endParaRPr>
              <a:highlight>
                <a:srgbClr val="D9EAD3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rgbClr val="CFE2F3"/>
                </a:highlight>
              </a:rPr>
              <a:t>Task Modified, I</a:t>
            </a:r>
            <a:r>
              <a:rPr lang="en">
                <a:highlight>
                  <a:srgbClr val="CFE2F3"/>
                </a:highlight>
              </a:rPr>
              <a:t>n Progress</a:t>
            </a:r>
            <a:endParaRPr>
              <a:highlight>
                <a:srgbClr val="CFE2F3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33"/>
          <p:cNvPicPr preferRelativeResize="0"/>
          <p:nvPr/>
        </p:nvPicPr>
        <p:blipFill rotWithShape="1">
          <a:blip r:embed="rId3">
            <a:alphaModFix/>
          </a:blip>
          <a:srcRect b="0" l="0" r="0" t="19165"/>
          <a:stretch/>
        </p:blipFill>
        <p:spPr>
          <a:xfrm>
            <a:off x="152400" y="1990126"/>
            <a:ext cx="4780849" cy="2946975"/>
          </a:xfrm>
          <a:prstGeom prst="rect">
            <a:avLst/>
          </a:prstGeom>
          <a:noFill/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8" name="Google Shape;258;p33"/>
          <p:cNvPicPr preferRelativeResize="0"/>
          <p:nvPr/>
        </p:nvPicPr>
        <p:blipFill rotWithShape="1">
          <a:blip r:embed="rId4">
            <a:alphaModFix/>
          </a:blip>
          <a:srcRect b="55040" l="0" r="0" t="0"/>
          <a:stretch/>
        </p:blipFill>
        <p:spPr>
          <a:xfrm>
            <a:off x="5065575" y="1990125"/>
            <a:ext cx="3686050" cy="280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3"/>
          <p:cNvSpPr/>
          <p:nvPr/>
        </p:nvSpPr>
        <p:spPr>
          <a:xfrm>
            <a:off x="311700" y="3486375"/>
            <a:ext cx="178800" cy="163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3"/>
          <p:cNvSpPr txBox="1"/>
          <p:nvPr/>
        </p:nvSpPr>
        <p:spPr>
          <a:xfrm>
            <a:off x="3277750" y="1093175"/>
            <a:ext cx="2873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rgbClr val="D9EAD3"/>
                </a:highlight>
              </a:rPr>
              <a:t>Task Completed</a:t>
            </a:r>
            <a:endParaRPr>
              <a:highlight>
                <a:srgbClr val="D9EAD3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rgbClr val="D9D2E9"/>
                </a:highlight>
              </a:rPr>
              <a:t>Task In Progress</a:t>
            </a:r>
            <a:endParaRPr>
              <a:highlight>
                <a:srgbClr val="D9D2E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3"/>
          <p:cNvSpPr/>
          <p:nvPr/>
        </p:nvSpPr>
        <p:spPr>
          <a:xfrm>
            <a:off x="311700" y="3650175"/>
            <a:ext cx="178800" cy="163800"/>
          </a:xfrm>
          <a:prstGeom prst="ellipse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3"/>
          <p:cNvSpPr/>
          <p:nvPr/>
        </p:nvSpPr>
        <p:spPr>
          <a:xfrm>
            <a:off x="348450" y="3104900"/>
            <a:ext cx="178800" cy="1638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3"/>
          <p:cNvSpPr/>
          <p:nvPr/>
        </p:nvSpPr>
        <p:spPr>
          <a:xfrm>
            <a:off x="348450" y="2281350"/>
            <a:ext cx="178800" cy="1638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3"/>
          <p:cNvSpPr/>
          <p:nvPr/>
        </p:nvSpPr>
        <p:spPr>
          <a:xfrm>
            <a:off x="311700" y="3813975"/>
            <a:ext cx="178800" cy="1638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3"/>
          <p:cNvSpPr/>
          <p:nvPr/>
        </p:nvSpPr>
        <p:spPr>
          <a:xfrm>
            <a:off x="311700" y="4031100"/>
            <a:ext cx="178800" cy="163800"/>
          </a:xfrm>
          <a:prstGeom prst="ellipse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3"/>
          <p:cNvSpPr/>
          <p:nvPr/>
        </p:nvSpPr>
        <p:spPr>
          <a:xfrm>
            <a:off x="311700" y="4170525"/>
            <a:ext cx="178800" cy="163800"/>
          </a:xfrm>
          <a:prstGeom prst="ellipse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3"/>
          <p:cNvSpPr/>
          <p:nvPr/>
        </p:nvSpPr>
        <p:spPr>
          <a:xfrm>
            <a:off x="311700" y="4426700"/>
            <a:ext cx="178800" cy="163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3"/>
          <p:cNvSpPr/>
          <p:nvPr/>
        </p:nvSpPr>
        <p:spPr>
          <a:xfrm>
            <a:off x="311700" y="4715325"/>
            <a:ext cx="178800" cy="1638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3"/>
          <p:cNvSpPr/>
          <p:nvPr/>
        </p:nvSpPr>
        <p:spPr>
          <a:xfrm>
            <a:off x="5247596" y="2271703"/>
            <a:ext cx="169800" cy="2202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3"/>
          <p:cNvSpPr/>
          <p:nvPr/>
        </p:nvSpPr>
        <p:spPr>
          <a:xfrm>
            <a:off x="5247596" y="2659351"/>
            <a:ext cx="169800" cy="2202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3"/>
          <p:cNvSpPr/>
          <p:nvPr/>
        </p:nvSpPr>
        <p:spPr>
          <a:xfrm>
            <a:off x="5247596" y="3234293"/>
            <a:ext cx="169800" cy="2202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3"/>
          <p:cNvSpPr/>
          <p:nvPr/>
        </p:nvSpPr>
        <p:spPr>
          <a:xfrm>
            <a:off x="5247596" y="3518957"/>
            <a:ext cx="169800" cy="220200"/>
          </a:xfrm>
          <a:prstGeom prst="ellipse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3"/>
          <p:cNvSpPr/>
          <p:nvPr/>
        </p:nvSpPr>
        <p:spPr>
          <a:xfrm>
            <a:off x="5247596" y="3787376"/>
            <a:ext cx="169800" cy="220200"/>
          </a:xfrm>
          <a:prstGeom prst="ellipse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3"/>
          <p:cNvSpPr/>
          <p:nvPr/>
        </p:nvSpPr>
        <p:spPr>
          <a:xfrm>
            <a:off x="5247596" y="4153535"/>
            <a:ext cx="169800" cy="2202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3"/>
          <p:cNvSpPr/>
          <p:nvPr/>
        </p:nvSpPr>
        <p:spPr>
          <a:xfrm>
            <a:off x="5247596" y="4464863"/>
            <a:ext cx="169800" cy="2202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3"/>
          <p:cNvSpPr/>
          <p:nvPr/>
        </p:nvSpPr>
        <p:spPr>
          <a:xfrm>
            <a:off x="5601780" y="2412996"/>
            <a:ext cx="494700" cy="14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3"/>
          <p:cNvSpPr/>
          <p:nvPr/>
        </p:nvSpPr>
        <p:spPr>
          <a:xfrm>
            <a:off x="842525" y="4792575"/>
            <a:ext cx="395700" cy="108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3"/>
          <p:cNvSpPr/>
          <p:nvPr/>
        </p:nvSpPr>
        <p:spPr>
          <a:xfrm>
            <a:off x="348450" y="2693125"/>
            <a:ext cx="178800" cy="1638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3"/>
          <p:cNvSpPr txBox="1"/>
          <p:nvPr/>
        </p:nvSpPr>
        <p:spPr>
          <a:xfrm>
            <a:off x="5402425" y="1152550"/>
            <a:ext cx="3429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summary: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slightly behind, but still on track to complete by official test date</a:t>
            </a:r>
            <a:endParaRPr/>
          </a:p>
        </p:txBody>
      </p:sp>
      <p:sp>
        <p:nvSpPr>
          <p:cNvPr id="280" name="Google Shape;28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/>
          <p:nvPr>
            <p:ph type="title"/>
          </p:nvPr>
        </p:nvSpPr>
        <p:spPr>
          <a:xfrm>
            <a:off x="287000" y="337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286" name="Google Shape;28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7" name="Google Shape;2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350"/>
            <a:ext cx="9171476" cy="253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926" y="3377025"/>
            <a:ext cx="2325984" cy="15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72638"/>
            <a:ext cx="2298885" cy="19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87875" y="125525"/>
            <a:ext cx="3054819" cy="504012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Overview - Hardware</a:t>
            </a:r>
            <a:endParaRPr/>
          </a:p>
        </p:txBody>
      </p:sp>
      <p:sp>
        <p:nvSpPr>
          <p:cNvPr id="80" name="Google Shape;80;p16"/>
          <p:cNvSpPr txBox="1"/>
          <p:nvPr/>
        </p:nvSpPr>
        <p:spPr>
          <a:xfrm>
            <a:off x="7192675" y="557050"/>
            <a:ext cx="128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Phone mount assembly</a:t>
            </a:r>
            <a:endParaRPr/>
          </a:p>
        </p:txBody>
      </p:sp>
      <p:cxnSp>
        <p:nvCxnSpPr>
          <p:cNvPr id="81" name="Google Shape;81;p16"/>
          <p:cNvCxnSpPr>
            <a:stCxn id="82" idx="1"/>
          </p:cNvCxnSpPr>
          <p:nvPr/>
        </p:nvCxnSpPr>
        <p:spPr>
          <a:xfrm rot="10800000">
            <a:off x="6581725" y="2045050"/>
            <a:ext cx="560100" cy="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" name="Google Shape;82;p16"/>
          <p:cNvSpPr txBox="1"/>
          <p:nvPr/>
        </p:nvSpPr>
        <p:spPr>
          <a:xfrm>
            <a:off x="7141825" y="1737250"/>
            <a:ext cx="160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Telescoping Column</a:t>
            </a:r>
            <a:endParaRPr/>
          </a:p>
        </p:txBody>
      </p:sp>
      <p:sp>
        <p:nvSpPr>
          <p:cNvPr id="83" name="Google Shape;83;p16"/>
          <p:cNvSpPr txBox="1"/>
          <p:nvPr/>
        </p:nvSpPr>
        <p:spPr>
          <a:xfrm>
            <a:off x="7274225" y="3242450"/>
            <a:ext cx="128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</a:t>
            </a:r>
            <a:endParaRPr/>
          </a:p>
        </p:txBody>
      </p:sp>
      <p:sp>
        <p:nvSpPr>
          <p:cNvPr id="84" name="Google Shape;84;p16"/>
          <p:cNvSpPr txBox="1"/>
          <p:nvPr/>
        </p:nvSpPr>
        <p:spPr>
          <a:xfrm>
            <a:off x="7982125" y="3924475"/>
            <a:ext cx="128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</a:t>
            </a:r>
            <a:endParaRPr/>
          </a:p>
        </p:txBody>
      </p:sp>
      <p:cxnSp>
        <p:nvCxnSpPr>
          <p:cNvPr id="85" name="Google Shape;85;p16"/>
          <p:cNvCxnSpPr>
            <a:stCxn id="80" idx="1"/>
          </p:cNvCxnSpPr>
          <p:nvPr/>
        </p:nvCxnSpPr>
        <p:spPr>
          <a:xfrm rot="10800000">
            <a:off x="6836275" y="864850"/>
            <a:ext cx="356400" cy="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" name="Google Shape;86;p16"/>
          <p:cNvCxnSpPr/>
          <p:nvPr/>
        </p:nvCxnSpPr>
        <p:spPr>
          <a:xfrm rot="10800000">
            <a:off x="6877025" y="3442550"/>
            <a:ext cx="397200" cy="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" name="Google Shape;87;p16"/>
          <p:cNvCxnSpPr/>
          <p:nvPr/>
        </p:nvCxnSpPr>
        <p:spPr>
          <a:xfrm rot="10800000">
            <a:off x="7493275" y="4124575"/>
            <a:ext cx="397200" cy="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" name="Google Shape;88;p16"/>
          <p:cNvSpPr txBox="1"/>
          <p:nvPr/>
        </p:nvSpPr>
        <p:spPr>
          <a:xfrm>
            <a:off x="2629400" y="1365875"/>
            <a:ext cx="298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plate (distance sensor target)</a:t>
            </a:r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2169325" y="2114225"/>
            <a:ext cx="133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Phone holder</a:t>
            </a:r>
            <a:endParaRPr/>
          </a:p>
        </p:txBody>
      </p:sp>
      <p:sp>
        <p:nvSpPr>
          <p:cNvPr id="90" name="Google Shape;90;p16"/>
          <p:cNvSpPr txBox="1"/>
          <p:nvPr/>
        </p:nvSpPr>
        <p:spPr>
          <a:xfrm>
            <a:off x="2169325" y="2645575"/>
            <a:ext cx="133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Stepper motor</a:t>
            </a:r>
            <a:endParaRPr/>
          </a:p>
        </p:txBody>
      </p:sp>
      <p:cxnSp>
        <p:nvCxnSpPr>
          <p:cNvPr id="91" name="Google Shape;91;p16"/>
          <p:cNvCxnSpPr/>
          <p:nvPr/>
        </p:nvCxnSpPr>
        <p:spPr>
          <a:xfrm rot="10800000">
            <a:off x="2232200" y="1525975"/>
            <a:ext cx="397200" cy="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" name="Google Shape;92;p16"/>
          <p:cNvCxnSpPr/>
          <p:nvPr/>
        </p:nvCxnSpPr>
        <p:spPr>
          <a:xfrm rot="10800000">
            <a:off x="1772125" y="2314325"/>
            <a:ext cx="397200" cy="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" name="Google Shape;93;p16"/>
          <p:cNvCxnSpPr/>
          <p:nvPr/>
        </p:nvCxnSpPr>
        <p:spPr>
          <a:xfrm rot="10800000">
            <a:off x="1772125" y="2845675"/>
            <a:ext cx="397200" cy="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" name="Google Shape;94;p16"/>
          <p:cNvSpPr txBox="1"/>
          <p:nvPr/>
        </p:nvSpPr>
        <p:spPr>
          <a:xfrm>
            <a:off x="2588656" y="3277775"/>
            <a:ext cx="242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Electronics Bay - secured to base plate with </a:t>
            </a:r>
            <a:r>
              <a:rPr lang="en"/>
              <a:t>hand bolts</a:t>
            </a:r>
            <a:endParaRPr/>
          </a:p>
        </p:txBody>
      </p:sp>
      <p:cxnSp>
        <p:nvCxnSpPr>
          <p:cNvPr id="95" name="Google Shape;95;p16"/>
          <p:cNvCxnSpPr>
            <a:stCxn id="94" idx="1"/>
          </p:cNvCxnSpPr>
          <p:nvPr/>
        </p:nvCxnSpPr>
        <p:spPr>
          <a:xfrm flipH="1">
            <a:off x="2039056" y="3585575"/>
            <a:ext cx="549600" cy="3216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" name="Google Shape;96;p16"/>
          <p:cNvSpPr txBox="1"/>
          <p:nvPr/>
        </p:nvSpPr>
        <p:spPr>
          <a:xfrm>
            <a:off x="2717038" y="3925275"/>
            <a:ext cx="160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sensor</a:t>
            </a:r>
            <a:endParaRPr/>
          </a:p>
        </p:txBody>
      </p:sp>
      <p:cxnSp>
        <p:nvCxnSpPr>
          <p:cNvPr id="97" name="Google Shape;97;p16"/>
          <p:cNvCxnSpPr>
            <a:stCxn id="96" idx="1"/>
          </p:cNvCxnSpPr>
          <p:nvPr/>
        </p:nvCxnSpPr>
        <p:spPr>
          <a:xfrm flipH="1">
            <a:off x="2146738" y="4125375"/>
            <a:ext cx="570300" cy="993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" name="Google Shape;98;p16"/>
          <p:cNvSpPr txBox="1"/>
          <p:nvPr/>
        </p:nvSpPr>
        <p:spPr>
          <a:xfrm>
            <a:off x="2811300" y="4326275"/>
            <a:ext cx="224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Semi-</a:t>
            </a:r>
            <a:r>
              <a:rPr lang="en"/>
              <a:t>permanent</a:t>
            </a:r>
            <a:r>
              <a:rPr lang="en"/>
              <a:t> base plate (secured with VHB)</a:t>
            </a:r>
            <a:endParaRPr/>
          </a:p>
        </p:txBody>
      </p:sp>
      <p:cxnSp>
        <p:nvCxnSpPr>
          <p:cNvPr id="99" name="Google Shape;99;p16"/>
          <p:cNvCxnSpPr>
            <a:stCxn id="98" idx="1"/>
          </p:cNvCxnSpPr>
          <p:nvPr/>
        </p:nvCxnSpPr>
        <p:spPr>
          <a:xfrm rot="10800000">
            <a:off x="1881600" y="4376975"/>
            <a:ext cx="929700" cy="2571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" name="Google Shape;10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026" y="883525"/>
            <a:ext cx="2287390" cy="240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800" y="3320575"/>
            <a:ext cx="2195850" cy="180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2938" y="61869"/>
            <a:ext cx="2242500" cy="501976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/>
          <p:nvPr/>
        </p:nvSpPr>
        <p:spPr>
          <a:xfrm>
            <a:off x="6967950" y="1150475"/>
            <a:ext cx="128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Phone mount assembly</a:t>
            </a:r>
            <a:endParaRPr/>
          </a:p>
        </p:txBody>
      </p:sp>
      <p:cxnSp>
        <p:nvCxnSpPr>
          <p:cNvPr id="109" name="Google Shape;109;p17"/>
          <p:cNvCxnSpPr>
            <a:stCxn id="110" idx="1"/>
          </p:cNvCxnSpPr>
          <p:nvPr/>
        </p:nvCxnSpPr>
        <p:spPr>
          <a:xfrm rot="10800000">
            <a:off x="6388325" y="2471100"/>
            <a:ext cx="560100" cy="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" name="Google Shape;110;p17"/>
          <p:cNvSpPr txBox="1"/>
          <p:nvPr/>
        </p:nvSpPr>
        <p:spPr>
          <a:xfrm>
            <a:off x="6948425" y="2163300"/>
            <a:ext cx="160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Telescoping Column</a:t>
            </a:r>
            <a:endParaRPr/>
          </a:p>
        </p:txBody>
      </p:sp>
      <p:sp>
        <p:nvSpPr>
          <p:cNvPr id="111" name="Google Shape;111;p17"/>
          <p:cNvSpPr txBox="1"/>
          <p:nvPr/>
        </p:nvSpPr>
        <p:spPr>
          <a:xfrm>
            <a:off x="7129400" y="3251638"/>
            <a:ext cx="128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</a:t>
            </a:r>
            <a:endParaRPr/>
          </a:p>
        </p:txBody>
      </p:sp>
      <p:sp>
        <p:nvSpPr>
          <p:cNvPr id="112" name="Google Shape;112;p17"/>
          <p:cNvSpPr txBox="1"/>
          <p:nvPr/>
        </p:nvSpPr>
        <p:spPr>
          <a:xfrm>
            <a:off x="7792350" y="4124600"/>
            <a:ext cx="128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</a:t>
            </a:r>
            <a:endParaRPr/>
          </a:p>
        </p:txBody>
      </p:sp>
      <p:cxnSp>
        <p:nvCxnSpPr>
          <p:cNvPr id="113" name="Google Shape;113;p17"/>
          <p:cNvCxnSpPr>
            <a:stCxn id="108" idx="1"/>
          </p:cNvCxnSpPr>
          <p:nvPr/>
        </p:nvCxnSpPr>
        <p:spPr>
          <a:xfrm rot="10800000">
            <a:off x="6611550" y="1458275"/>
            <a:ext cx="356400" cy="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" name="Google Shape;114;p17"/>
          <p:cNvCxnSpPr/>
          <p:nvPr/>
        </p:nvCxnSpPr>
        <p:spPr>
          <a:xfrm rot="10800000">
            <a:off x="6732200" y="3451738"/>
            <a:ext cx="397200" cy="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" name="Google Shape;115;p17"/>
          <p:cNvCxnSpPr/>
          <p:nvPr/>
        </p:nvCxnSpPr>
        <p:spPr>
          <a:xfrm rot="10800000">
            <a:off x="7303500" y="4324700"/>
            <a:ext cx="397200" cy="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" name="Google Shape;116;p17"/>
          <p:cNvSpPr txBox="1"/>
          <p:nvPr/>
        </p:nvSpPr>
        <p:spPr>
          <a:xfrm>
            <a:off x="3020800" y="1233575"/>
            <a:ext cx="210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plate (distance sensor target)</a:t>
            </a:r>
            <a:endParaRPr/>
          </a:p>
        </p:txBody>
      </p:sp>
      <p:sp>
        <p:nvSpPr>
          <p:cNvPr id="117" name="Google Shape;117;p17"/>
          <p:cNvSpPr txBox="1"/>
          <p:nvPr/>
        </p:nvSpPr>
        <p:spPr>
          <a:xfrm>
            <a:off x="2169325" y="2114225"/>
            <a:ext cx="133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Phone holder</a:t>
            </a:r>
            <a:endParaRPr/>
          </a:p>
        </p:txBody>
      </p:sp>
      <p:sp>
        <p:nvSpPr>
          <p:cNvPr id="118" name="Google Shape;118;p17"/>
          <p:cNvSpPr txBox="1"/>
          <p:nvPr/>
        </p:nvSpPr>
        <p:spPr>
          <a:xfrm>
            <a:off x="2169325" y="2645575"/>
            <a:ext cx="133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Stepper motor assembly</a:t>
            </a:r>
            <a:endParaRPr/>
          </a:p>
        </p:txBody>
      </p:sp>
      <p:cxnSp>
        <p:nvCxnSpPr>
          <p:cNvPr id="119" name="Google Shape;119;p17"/>
          <p:cNvCxnSpPr/>
          <p:nvPr/>
        </p:nvCxnSpPr>
        <p:spPr>
          <a:xfrm rot="10800000">
            <a:off x="2623600" y="1541375"/>
            <a:ext cx="397200" cy="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" name="Google Shape;120;p17"/>
          <p:cNvCxnSpPr/>
          <p:nvPr/>
        </p:nvCxnSpPr>
        <p:spPr>
          <a:xfrm rot="10800000">
            <a:off x="1772125" y="2314325"/>
            <a:ext cx="397200" cy="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Google Shape;121;p17"/>
          <p:cNvCxnSpPr/>
          <p:nvPr/>
        </p:nvCxnSpPr>
        <p:spPr>
          <a:xfrm rot="10800000">
            <a:off x="1752150" y="2953375"/>
            <a:ext cx="397200" cy="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" name="Google Shape;122;p17"/>
          <p:cNvSpPr txBox="1"/>
          <p:nvPr/>
        </p:nvSpPr>
        <p:spPr>
          <a:xfrm>
            <a:off x="2454481" y="3610925"/>
            <a:ext cx="242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Electronics Bay - secured to base plate with hand bolts</a:t>
            </a:r>
            <a:endParaRPr/>
          </a:p>
        </p:txBody>
      </p:sp>
      <p:cxnSp>
        <p:nvCxnSpPr>
          <p:cNvPr id="123" name="Google Shape;123;p17"/>
          <p:cNvCxnSpPr>
            <a:stCxn id="122" idx="1"/>
          </p:cNvCxnSpPr>
          <p:nvPr/>
        </p:nvCxnSpPr>
        <p:spPr>
          <a:xfrm flipH="1">
            <a:off x="1910881" y="3918725"/>
            <a:ext cx="543600" cy="1743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" name="Google Shape;124;p17"/>
          <p:cNvSpPr txBox="1"/>
          <p:nvPr/>
        </p:nvSpPr>
        <p:spPr>
          <a:xfrm>
            <a:off x="2367488" y="3245600"/>
            <a:ext cx="160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sensor</a:t>
            </a:r>
            <a:endParaRPr/>
          </a:p>
        </p:txBody>
      </p:sp>
      <p:cxnSp>
        <p:nvCxnSpPr>
          <p:cNvPr id="125" name="Google Shape;125;p17"/>
          <p:cNvCxnSpPr>
            <a:stCxn id="124" idx="1"/>
          </p:cNvCxnSpPr>
          <p:nvPr/>
        </p:nvCxnSpPr>
        <p:spPr>
          <a:xfrm flipH="1">
            <a:off x="1797188" y="3445700"/>
            <a:ext cx="570300" cy="993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" name="Google Shape;126;p17"/>
          <p:cNvSpPr txBox="1"/>
          <p:nvPr/>
        </p:nvSpPr>
        <p:spPr>
          <a:xfrm>
            <a:off x="2811300" y="4326275"/>
            <a:ext cx="224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Semi-permanent base plate (secured with VHB)</a:t>
            </a:r>
            <a:endParaRPr/>
          </a:p>
        </p:txBody>
      </p:sp>
      <p:cxnSp>
        <p:nvCxnSpPr>
          <p:cNvPr id="127" name="Google Shape;127;p17"/>
          <p:cNvCxnSpPr>
            <a:stCxn id="126" idx="1"/>
          </p:cNvCxnSpPr>
          <p:nvPr/>
        </p:nvCxnSpPr>
        <p:spPr>
          <a:xfrm rot="10800000">
            <a:off x="1881600" y="4376975"/>
            <a:ext cx="929700" cy="2571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" name="Google Shape;12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Diagram - Full System</a:t>
            </a:r>
            <a:endParaRPr/>
          </a:p>
        </p:txBody>
      </p:sp>
      <p:sp>
        <p:nvSpPr>
          <p:cNvPr id="134" name="Google Shape;134;p18"/>
          <p:cNvSpPr txBox="1"/>
          <p:nvPr>
            <p:ph idx="1" type="body"/>
          </p:nvPr>
        </p:nvSpPr>
        <p:spPr>
          <a:xfrm>
            <a:off x="311700" y="1152475"/>
            <a:ext cx="3295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Major Changes: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Raspberry Pi replaces both ESP32 and cloud server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React Native app replaces Flask web app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Distance sensor replaces force sensor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3675" y="1152475"/>
            <a:ext cx="4943475" cy="38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Materials/Sourcing</a:t>
            </a:r>
            <a:endParaRPr/>
          </a:p>
        </p:txBody>
      </p:sp>
      <p:sp>
        <p:nvSpPr>
          <p:cNvPr id="142" name="Google Shape;142;p19"/>
          <p:cNvSpPr txBox="1"/>
          <p:nvPr>
            <p:ph idx="1" type="body"/>
          </p:nvPr>
        </p:nvSpPr>
        <p:spPr>
          <a:xfrm>
            <a:off x="311700" y="1152475"/>
            <a:ext cx="4771200" cy="37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Column - modified Testrite aluminum column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Phone gripper - Manfrotto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Top plate - laser cut acrylic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Elecontrics bay - modified ABS container from mcmaster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Mounts for distance sensor and motor - 3D printed (PLA)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Base plate - PE</a:t>
            </a:r>
            <a:endParaRPr/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625" y="3020925"/>
            <a:ext cx="1959624" cy="195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2850" y="3079775"/>
            <a:ext cx="1900775" cy="190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 rotWithShape="1">
          <a:blip r:embed="rId5">
            <a:alphaModFix/>
          </a:blip>
          <a:srcRect b="10762" l="0" r="0" t="0"/>
          <a:stretch/>
        </p:blipFill>
        <p:spPr>
          <a:xfrm>
            <a:off x="6327375" y="335300"/>
            <a:ext cx="2164896" cy="25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Mechanical Calculations</a:t>
            </a:r>
            <a:endParaRPr/>
          </a:p>
        </p:txBody>
      </p:sp>
      <p:sp>
        <p:nvSpPr>
          <p:cNvPr id="152" name="Google Shape;15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Tipping force of product &lt;4lbs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Rod yields with force of &gt;7lbs at max moment (½” section fails first)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Plates for electronics bay support max moment with FOS of &gt;20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Bearing Support holds the load of the hex shaft with FOS of &gt;2</a:t>
            </a:r>
            <a:endParaRPr/>
          </a:p>
        </p:txBody>
      </p:sp>
      <p:pic>
        <p:nvPicPr>
          <p:cNvPr id="153" name="Google Shape;15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3838" y="2469775"/>
            <a:ext cx="3756326" cy="267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Electronics</a:t>
            </a:r>
            <a:endParaRPr/>
          </a:p>
        </p:txBody>
      </p:sp>
      <p:sp>
        <p:nvSpPr>
          <p:cNvPr id="160" name="Google Shape;160;p21"/>
          <p:cNvSpPr txBox="1"/>
          <p:nvPr>
            <p:ph idx="1" type="body"/>
          </p:nvPr>
        </p:nvSpPr>
        <p:spPr>
          <a:xfrm>
            <a:off x="311700" y="1152475"/>
            <a:ext cx="3357000" cy="32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-334844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677"/>
              <a:t>Raspberry Pi 3 A+</a:t>
            </a:r>
            <a:endParaRPr sz="2677"/>
          </a:p>
          <a:p>
            <a:pPr indent="-334844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677"/>
              <a:t>3000 mAh Li-po battery</a:t>
            </a:r>
            <a:endParaRPr sz="2677"/>
          </a:p>
          <a:p>
            <a:pPr indent="-334844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677"/>
              <a:t>Battery “hat” to power the system</a:t>
            </a:r>
            <a:endParaRPr sz="2677"/>
          </a:p>
          <a:p>
            <a:pPr indent="-334844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677"/>
              <a:t>Time of flight sensor VL53L4CD</a:t>
            </a:r>
            <a:endParaRPr sz="2677"/>
          </a:p>
          <a:p>
            <a:pPr indent="-334844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677"/>
              <a:t>Stepper motor driver UNL2003A</a:t>
            </a:r>
            <a:endParaRPr sz="2677"/>
          </a:p>
          <a:p>
            <a:pPr indent="-334844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677"/>
              <a:t>Stepper motor</a:t>
            </a:r>
            <a:endParaRPr sz="2677"/>
          </a:p>
          <a:p>
            <a:pPr indent="-318969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277"/>
              <a:t>Rotates phone to take photos in all directions</a:t>
            </a:r>
            <a:endParaRPr sz="2277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1"/>
          <p:cNvPicPr preferRelativeResize="0"/>
          <p:nvPr/>
        </p:nvPicPr>
        <p:blipFill rotWithShape="1">
          <a:blip r:embed="rId3">
            <a:alphaModFix/>
          </a:blip>
          <a:srcRect b="14775" l="0" r="0" t="11931"/>
          <a:stretch/>
        </p:blipFill>
        <p:spPr>
          <a:xfrm>
            <a:off x="6217300" y="232288"/>
            <a:ext cx="2238424" cy="218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/>
          <p:cNvPicPr preferRelativeResize="0"/>
          <p:nvPr/>
        </p:nvPicPr>
        <p:blipFill rotWithShape="1">
          <a:blip r:embed="rId4">
            <a:alphaModFix/>
          </a:blip>
          <a:srcRect b="0" l="0" r="0" t="12990"/>
          <a:stretch/>
        </p:blipFill>
        <p:spPr>
          <a:xfrm>
            <a:off x="3668700" y="2420500"/>
            <a:ext cx="4871650" cy="252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Old Application vs New Application</a:t>
            </a:r>
            <a:endParaRPr/>
          </a:p>
        </p:txBody>
      </p:sp>
      <p:sp>
        <p:nvSpPr>
          <p:cNvPr id="169" name="Google Shape;169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Old Application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Flask based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Web application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Written in Python / HTML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Containerized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0" name="Google Shape;170;p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New Application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Expo / React Native based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Run as phone application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Written in JavaScript</a:t>
            </a:r>
            <a:endParaRPr sz="1800"/>
          </a:p>
        </p:txBody>
      </p:sp>
      <p:sp>
        <p:nvSpPr>
          <p:cNvPr id="171" name="Google Shape;17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